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0" r:id="rId1"/>
  </p:sldMasterIdLst>
  <p:notesMasterIdLst>
    <p:notesMasterId r:id="rId22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7" r:id="rId19"/>
    <p:sldId id="281" r:id="rId20"/>
    <p:sldId id="280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54"/>
    <p:restoredTop sz="94660"/>
  </p:normalViewPr>
  <p:slideViewPr>
    <p:cSldViewPr snapToGrid="0">
      <p:cViewPr varScale="1">
        <p:scale>
          <a:sx n="123" d="100"/>
          <a:sy n="123" d="100"/>
        </p:scale>
        <p:origin x="4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676F95-8503-5B44-8F68-895772025B60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8BF4E7-440F-6249-969C-A9D444A0B8D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1267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094767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2532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305417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972095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604426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82739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95469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90495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53201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277438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3066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80051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27546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76201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338477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97138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987078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99258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21183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8BF4E7-440F-6249-969C-A9D444A0B8DF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88843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33863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85130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13805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1099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6044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546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892098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779594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7908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0891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76086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586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87160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0556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8062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02048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1515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7EA76789-5862-C446-A84D-56AF0CEBB74B}" type="datetimeFigureOut">
              <a:rPr lang="it-IT" smtClean="0"/>
              <a:t>08/03/23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CF4469-8D55-1843-97D8-1F5D78249A3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307907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image" Target="../media/image6.jp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BF861AC4-DE19-14AA-3272-2CEBD1B7BD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r="15556" b="1"/>
          <a:stretch/>
        </p:blipFill>
        <p:spPr>
          <a:xfrm>
            <a:off x="20" y="11"/>
            <a:ext cx="12191980" cy="68579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440126D-FEA4-4CA8-C8AC-44347C697A83}"/>
              </a:ext>
            </a:extLst>
          </p:cNvPr>
          <p:cNvSpPr txBox="1"/>
          <p:nvPr/>
        </p:nvSpPr>
        <p:spPr>
          <a:xfrm>
            <a:off x="1112520" y="2152955"/>
            <a:ext cx="9966960" cy="2552091"/>
          </a:xfrm>
          <a:custGeom>
            <a:avLst/>
            <a:gdLst>
              <a:gd name="connsiteX0" fmla="*/ 414306 w 11805112"/>
              <a:gd name="connsiteY0" fmla="*/ 0 h 2485787"/>
              <a:gd name="connsiteX1" fmla="*/ 11390806 w 11805112"/>
              <a:gd name="connsiteY1" fmla="*/ 0 h 2485787"/>
              <a:gd name="connsiteX2" fmla="*/ 11805112 w 11805112"/>
              <a:gd name="connsiteY2" fmla="*/ 414306 h 2485787"/>
              <a:gd name="connsiteX3" fmla="*/ 11805112 w 11805112"/>
              <a:gd name="connsiteY3" fmla="*/ 2071481 h 2485787"/>
              <a:gd name="connsiteX4" fmla="*/ 11390806 w 11805112"/>
              <a:gd name="connsiteY4" fmla="*/ 2485787 h 2485787"/>
              <a:gd name="connsiteX5" fmla="*/ 414306 w 11805112"/>
              <a:gd name="connsiteY5" fmla="*/ 2485787 h 2485787"/>
              <a:gd name="connsiteX6" fmla="*/ 0 w 11805112"/>
              <a:gd name="connsiteY6" fmla="*/ 2071481 h 2485787"/>
              <a:gd name="connsiteX7" fmla="*/ 0 w 11805112"/>
              <a:gd name="connsiteY7" fmla="*/ 414306 h 2485787"/>
              <a:gd name="connsiteX8" fmla="*/ 414306 w 11805112"/>
              <a:gd name="connsiteY8" fmla="*/ 0 h 248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05112" h="2485787">
                <a:moveTo>
                  <a:pt x="414306" y="0"/>
                </a:moveTo>
                <a:lnTo>
                  <a:pt x="11390806" y="0"/>
                </a:lnTo>
                <a:cubicBezTo>
                  <a:pt x="11619621" y="0"/>
                  <a:pt x="11805112" y="185491"/>
                  <a:pt x="11805112" y="414306"/>
                </a:cubicBezTo>
                <a:lnTo>
                  <a:pt x="11805112" y="2071481"/>
                </a:lnTo>
                <a:cubicBezTo>
                  <a:pt x="11805112" y="2300296"/>
                  <a:pt x="11619621" y="2485787"/>
                  <a:pt x="11390806" y="2485787"/>
                </a:cubicBezTo>
                <a:lnTo>
                  <a:pt x="414306" y="2485787"/>
                </a:lnTo>
                <a:cubicBezTo>
                  <a:pt x="185491" y="2485787"/>
                  <a:pt x="0" y="2300296"/>
                  <a:pt x="0" y="2071481"/>
                </a:cubicBezTo>
                <a:lnTo>
                  <a:pt x="0" y="414306"/>
                </a:lnTo>
                <a:cubicBezTo>
                  <a:pt x="0" y="185491"/>
                  <a:pt x="185491" y="0"/>
                  <a:pt x="414306" y="0"/>
                </a:cubicBezTo>
                <a:close/>
              </a:path>
            </a:pathLst>
          </a:cu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 err="1">
                <a:solidFill>
                  <a:srgbClr val="92D050"/>
                </a:solidFill>
                <a:latin typeface="Phosphate Solid" panose="02000506050000020004" pitchFamily="2" charset="77"/>
                <a:ea typeface="+mj-ea"/>
                <a:cs typeface="Phosphate Solid" panose="02000506050000020004" pitchFamily="2" charset="77"/>
              </a:rPr>
              <a:t>Sneakershop</a:t>
            </a:r>
            <a:endParaRPr lang="en-US" sz="8000" dirty="0">
              <a:solidFill>
                <a:srgbClr val="92D050"/>
              </a:solidFill>
              <a:latin typeface="Phosphate Solid" panose="02000506050000020004" pitchFamily="2" charset="77"/>
              <a:ea typeface="+mj-ea"/>
              <a:cs typeface="Phosphate Solid" panose="02000506050000020004" pitchFamily="2" charset="77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3100" b="1" dirty="0">
                <a:solidFill>
                  <a:srgbClr val="92D050"/>
                </a:solidFill>
              </a:rPr>
              <a:t>Anno accademico: 2022/2023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3100" b="1" dirty="0">
                <a:solidFill>
                  <a:srgbClr val="92D050"/>
                </a:solidFill>
              </a:rPr>
              <a:t>Leonardo Monaco</a:t>
            </a:r>
          </a:p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8000" dirty="0">
              <a:solidFill>
                <a:srgbClr val="92D050"/>
              </a:solidFill>
              <a:latin typeface="Phosphate Solid" panose="02000506050000020004" pitchFamily="2" charset="77"/>
              <a:ea typeface="+mj-ea"/>
              <a:cs typeface="Phosphate Solid" panose="0200050605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02531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Requisiti</a:t>
            </a: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 Non </a:t>
            </a: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Funzionali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Affidabilità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B1556D18-A20B-861E-C15F-E41C8D18EB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5645719"/>
              </p:ext>
            </p:extLst>
          </p:nvPr>
        </p:nvGraphicFramePr>
        <p:xfrm>
          <a:off x="1873875" y="2901633"/>
          <a:ext cx="7962046" cy="2103120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141738">
                  <a:extLst>
                    <a:ext uri="{9D8B030D-6E8A-4147-A177-3AD203B41FA5}">
                      <a16:colId xmlns:a16="http://schemas.microsoft.com/office/drawing/2014/main" val="641289025"/>
                    </a:ext>
                  </a:extLst>
                </a:gridCol>
                <a:gridCol w="3410154">
                  <a:extLst>
                    <a:ext uri="{9D8B030D-6E8A-4147-A177-3AD203B41FA5}">
                      <a16:colId xmlns:a16="http://schemas.microsoft.com/office/drawing/2014/main" val="4051415498"/>
                    </a:ext>
                  </a:extLst>
                </a:gridCol>
                <a:gridCol w="3410154">
                  <a:extLst>
                    <a:ext uri="{9D8B030D-6E8A-4147-A177-3AD203B41FA5}">
                      <a16:colId xmlns:a16="http://schemas.microsoft.com/office/drawing/2014/main" val="1761916760"/>
                    </a:ext>
                  </a:extLst>
                </a:gridCol>
              </a:tblGrid>
              <a:tr h="30096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REQUISITO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PRIORITA’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3590940"/>
                  </a:ext>
                </a:extLst>
              </a:tr>
              <a:tr h="93298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RNF_A_1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Il sistema deve risultare accessibile 24/7, salvo interventi di 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manutenzione che possono intercorrere in fasce orarie 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predeterminate.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69228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46333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Requisiti</a:t>
            </a: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 Non </a:t>
            </a: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Funzionali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Prestazioni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F47CAA20-6BCD-4118-52B2-8E27E8BB25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6857551"/>
              </p:ext>
            </p:extLst>
          </p:nvPr>
        </p:nvGraphicFramePr>
        <p:xfrm>
          <a:off x="1083532" y="2873422"/>
          <a:ext cx="10024935" cy="2149492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437551">
                  <a:extLst>
                    <a:ext uri="{9D8B030D-6E8A-4147-A177-3AD203B41FA5}">
                      <a16:colId xmlns:a16="http://schemas.microsoft.com/office/drawing/2014/main" val="1450107249"/>
                    </a:ext>
                  </a:extLst>
                </a:gridCol>
                <a:gridCol w="4293692">
                  <a:extLst>
                    <a:ext uri="{9D8B030D-6E8A-4147-A177-3AD203B41FA5}">
                      <a16:colId xmlns:a16="http://schemas.microsoft.com/office/drawing/2014/main" val="112593132"/>
                    </a:ext>
                  </a:extLst>
                </a:gridCol>
                <a:gridCol w="4293692">
                  <a:extLst>
                    <a:ext uri="{9D8B030D-6E8A-4147-A177-3AD203B41FA5}">
                      <a16:colId xmlns:a16="http://schemas.microsoft.com/office/drawing/2014/main" val="2254879687"/>
                    </a:ext>
                  </a:extLst>
                </a:gridCol>
              </a:tblGrid>
              <a:tr h="50576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REQUISITO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PRIORITA’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4737823"/>
                  </a:ext>
                </a:extLst>
              </a:tr>
              <a:tr h="1643729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RNF_P_1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Il sistema dovrebbe, nel 95% dei casi, rispondere ad una 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richiesta da parte dell'utente in al più 1 secondo.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4578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7142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Requisiti</a:t>
            </a: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 Non </a:t>
            </a: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Funzionali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Sostenibilità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E265CC6E-BC6F-9E8D-7C49-8FA586230C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2379264"/>
              </p:ext>
            </p:extLst>
          </p:nvPr>
        </p:nvGraphicFramePr>
        <p:xfrm>
          <a:off x="1812455" y="2524437"/>
          <a:ext cx="8972893" cy="2952115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286691">
                  <a:extLst>
                    <a:ext uri="{9D8B030D-6E8A-4147-A177-3AD203B41FA5}">
                      <a16:colId xmlns:a16="http://schemas.microsoft.com/office/drawing/2014/main" val="2458369901"/>
                    </a:ext>
                  </a:extLst>
                </a:gridCol>
                <a:gridCol w="3843101">
                  <a:extLst>
                    <a:ext uri="{9D8B030D-6E8A-4147-A177-3AD203B41FA5}">
                      <a16:colId xmlns:a16="http://schemas.microsoft.com/office/drawing/2014/main" val="4238454097"/>
                    </a:ext>
                  </a:extLst>
                </a:gridCol>
                <a:gridCol w="3843101">
                  <a:extLst>
                    <a:ext uri="{9D8B030D-6E8A-4147-A177-3AD203B41FA5}">
                      <a16:colId xmlns:a16="http://schemas.microsoft.com/office/drawing/2014/main" val="1332287119"/>
                    </a:ext>
                  </a:extLst>
                </a:gridCol>
              </a:tblGrid>
              <a:tr h="83139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REQUISITO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PRIORITA’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0580811"/>
                  </a:ext>
                </a:extLst>
              </a:tr>
              <a:tr h="212072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RNF_S_1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L'architettura hardware del sistema dovrebbe essere 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scalabile.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MEDIA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51995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3084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Activity Diagram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2A5EAA2B-5F60-9018-05AB-8BFC3F6B53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98696" y="1234801"/>
            <a:ext cx="3719245" cy="530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482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1063752" y="442735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Use Case Diagram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77BDFEF5-759D-D89C-9D85-D66A06DC9D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6204" y="1691972"/>
            <a:ext cx="6297362" cy="4373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0549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1063752" y="442735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Use Case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073BC621-4DAC-72C1-8155-3BF729BD00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5321132"/>
              </p:ext>
            </p:extLst>
          </p:nvPr>
        </p:nvGraphicFramePr>
        <p:xfrm>
          <a:off x="3345381" y="1843265"/>
          <a:ext cx="5139890" cy="412799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512548">
                  <a:extLst>
                    <a:ext uri="{9D8B030D-6E8A-4147-A177-3AD203B41FA5}">
                      <a16:colId xmlns:a16="http://schemas.microsoft.com/office/drawing/2014/main" val="638476626"/>
                    </a:ext>
                  </a:extLst>
                </a:gridCol>
                <a:gridCol w="2627342">
                  <a:extLst>
                    <a:ext uri="{9D8B030D-6E8A-4147-A177-3AD203B41FA5}">
                      <a16:colId xmlns:a16="http://schemas.microsoft.com/office/drawing/2014/main" val="4263555863"/>
                    </a:ext>
                  </a:extLst>
                </a:gridCol>
              </a:tblGrid>
              <a:tr h="670263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UC_1 Compra Scarpe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Flusso eventi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684637"/>
                  </a:ext>
                </a:extLst>
              </a:tr>
              <a:tr h="67026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Attore Principale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Utente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3483784"/>
                  </a:ext>
                </a:extLst>
              </a:tr>
              <a:tr h="67026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Entry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Condition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Essere loggato all’interno di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Metamask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1699912"/>
                  </a:ext>
                </a:extLst>
              </a:tr>
              <a:tr h="9365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Exit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Condition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on success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Aver comprato delle scarpe con successo.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6725958"/>
                  </a:ext>
                </a:extLst>
              </a:tr>
              <a:tr h="93653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Exit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Condition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on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failure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Non poter comprare le sneakers.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433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546478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1063752" y="442735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Use Case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971810DB-0D68-4996-3254-9D64540DE1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599789"/>
              </p:ext>
            </p:extLst>
          </p:nvPr>
        </p:nvGraphicFramePr>
        <p:xfrm>
          <a:off x="3301983" y="2114283"/>
          <a:ext cx="5274646" cy="381203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2637323">
                  <a:extLst>
                    <a:ext uri="{9D8B030D-6E8A-4147-A177-3AD203B41FA5}">
                      <a16:colId xmlns:a16="http://schemas.microsoft.com/office/drawing/2014/main" val="1946365858"/>
                    </a:ext>
                  </a:extLst>
                </a:gridCol>
                <a:gridCol w="2637323">
                  <a:extLst>
                    <a:ext uri="{9D8B030D-6E8A-4147-A177-3AD203B41FA5}">
                      <a16:colId xmlns:a16="http://schemas.microsoft.com/office/drawing/2014/main" val="1788947688"/>
                    </a:ext>
                  </a:extLst>
                </a:gridCol>
              </a:tblGrid>
              <a:tr h="657868"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UC_2 Visualizza Scarpe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Flusso eventi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6002097"/>
                  </a:ext>
                </a:extLst>
              </a:tr>
              <a:tr h="6578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Attore Principale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Utente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5048687"/>
                  </a:ext>
                </a:extLst>
              </a:tr>
              <a:tr h="65786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Entry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Condition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Trovarsi all’interno della home.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2052325"/>
                  </a:ext>
                </a:extLst>
              </a:tr>
              <a:tr h="91921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Exit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Condition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on success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Visualizzare la lista di scarpe.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794418"/>
                  </a:ext>
                </a:extLst>
              </a:tr>
              <a:tr h="919213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Exit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Condition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on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failure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Non poter visualizzare la pagina.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290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54640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1063752" y="442735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Cop.Sol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179D393-2378-5AEA-41D5-EF4FF95AE3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9657" y="1528143"/>
            <a:ext cx="6554617" cy="4887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496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1063752" y="442735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2_deploy.contract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F7852DE-A5CD-5013-1C09-F46D4E5056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6881" y="1903914"/>
            <a:ext cx="8382117" cy="3050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4220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25000"/>
            <a:grayscl/>
          </a:blip>
          <a:srcRect l="451" r="15105" b="1"/>
          <a:stretch/>
        </p:blipFill>
        <p:spPr>
          <a:xfrm>
            <a:off x="20" y="11"/>
            <a:ext cx="12191980" cy="685798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2023-03-08 12-18-26.mp4">
            <a:hlinkClick r:id="" action="ppaction://media"/>
            <a:extLst>
              <a:ext uri="{FF2B5EF4-FFF2-40B4-BE49-F238E27FC236}">
                <a16:creationId xmlns:a16="http://schemas.microsoft.com/office/drawing/2014/main" id="{E03C8EAF-23A4-9B38-EF33-DACAD9384C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39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20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27254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930353" y="158113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      </a:t>
            </a:r>
            <a:r>
              <a:rPr lang="en-US" sz="4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Chi </a:t>
            </a:r>
            <a:r>
              <a:rPr lang="en-US" sz="4200" b="1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sono</a:t>
            </a:r>
            <a:r>
              <a:rPr lang="en-US" sz="4200" b="1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46958EB-212C-82B0-EFD3-222C901168E7}"/>
              </a:ext>
            </a:extLst>
          </p:cNvPr>
          <p:cNvSpPr txBox="1"/>
          <p:nvPr/>
        </p:nvSpPr>
        <p:spPr>
          <a:xfrm>
            <a:off x="1622729" y="5353854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0" indent="0" algn="ctr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b="1" dirty="0">
                <a:latin typeface="+mj-lt"/>
                <a:ea typeface="+mj-ea"/>
                <a:cs typeface="+mj-cs"/>
              </a:rPr>
              <a:t>     Leonardo Monaco</a:t>
            </a:r>
          </a:p>
          <a:p>
            <a:pPr marL="0" lvl="0" indent="0" algn="ctr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   </a:t>
            </a:r>
            <a:r>
              <a:rPr lang="en-US" b="1" dirty="0" err="1">
                <a:latin typeface="+mj-lt"/>
                <a:ea typeface="+mj-ea"/>
                <a:cs typeface="+mj-cs"/>
              </a:rPr>
              <a:t>Studente</a:t>
            </a:r>
            <a:r>
              <a:rPr lang="en-US" b="1" dirty="0">
                <a:latin typeface="+mj-lt"/>
                <a:ea typeface="+mj-ea"/>
                <a:cs typeface="+mj-cs"/>
              </a:rPr>
              <a:t> </a:t>
            </a:r>
            <a:r>
              <a:rPr lang="en-US" b="1" dirty="0" err="1">
                <a:latin typeface="+mj-lt"/>
                <a:ea typeface="+mj-ea"/>
                <a:cs typeface="+mj-cs"/>
              </a:rPr>
              <a:t>Magistrale</a:t>
            </a:r>
            <a:endParaRPr lang="en-US" b="1" dirty="0">
              <a:latin typeface="+mj-lt"/>
              <a:ea typeface="+mj-ea"/>
              <a:cs typeface="+mj-cs"/>
            </a:endParaRPr>
          </a:p>
          <a:p>
            <a:pPr marL="0" lvl="0" indent="0" algn="ctr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latin typeface="+mj-lt"/>
                <a:ea typeface="+mj-ea"/>
                <a:cs typeface="+mj-cs"/>
              </a:rPr>
              <a:t> </a:t>
            </a:r>
            <a:r>
              <a:rPr lang="en-US" b="1" dirty="0">
                <a:latin typeface="+mj-lt"/>
                <a:ea typeface="+mj-ea"/>
                <a:cs typeface="+mj-cs"/>
              </a:rPr>
              <a:t>Software Engineering</a:t>
            </a:r>
          </a:p>
        </p:txBody>
      </p:sp>
      <p:pic>
        <p:nvPicPr>
          <p:cNvPr id="4" name="Immagine 3" descr="Immagine che contiene erba, esterni, persona, uomo&#10;&#10;Descrizione generata automaticamente">
            <a:extLst>
              <a:ext uri="{FF2B5EF4-FFF2-40B4-BE49-F238E27FC236}">
                <a16:creationId xmlns:a16="http://schemas.microsoft.com/office/drawing/2014/main" id="{3009A228-EF5D-68D9-16FF-D8431C88A5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3381" y="958589"/>
            <a:ext cx="3996000" cy="39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9351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BF861AC4-DE19-14AA-3272-2CEBD1B7BD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r="15556" b="1"/>
          <a:stretch/>
        </p:blipFill>
        <p:spPr>
          <a:xfrm>
            <a:off x="20" y="11"/>
            <a:ext cx="12191980" cy="68579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6440126D-FEA4-4CA8-C8AC-44347C697A83}"/>
              </a:ext>
            </a:extLst>
          </p:cNvPr>
          <p:cNvSpPr txBox="1"/>
          <p:nvPr/>
        </p:nvSpPr>
        <p:spPr>
          <a:xfrm>
            <a:off x="1112520" y="2152955"/>
            <a:ext cx="9966960" cy="2552091"/>
          </a:xfrm>
          <a:custGeom>
            <a:avLst/>
            <a:gdLst>
              <a:gd name="connsiteX0" fmla="*/ 414306 w 11805112"/>
              <a:gd name="connsiteY0" fmla="*/ 0 h 2485787"/>
              <a:gd name="connsiteX1" fmla="*/ 11390806 w 11805112"/>
              <a:gd name="connsiteY1" fmla="*/ 0 h 2485787"/>
              <a:gd name="connsiteX2" fmla="*/ 11805112 w 11805112"/>
              <a:gd name="connsiteY2" fmla="*/ 414306 h 2485787"/>
              <a:gd name="connsiteX3" fmla="*/ 11805112 w 11805112"/>
              <a:gd name="connsiteY3" fmla="*/ 2071481 h 2485787"/>
              <a:gd name="connsiteX4" fmla="*/ 11390806 w 11805112"/>
              <a:gd name="connsiteY4" fmla="*/ 2485787 h 2485787"/>
              <a:gd name="connsiteX5" fmla="*/ 414306 w 11805112"/>
              <a:gd name="connsiteY5" fmla="*/ 2485787 h 2485787"/>
              <a:gd name="connsiteX6" fmla="*/ 0 w 11805112"/>
              <a:gd name="connsiteY6" fmla="*/ 2071481 h 2485787"/>
              <a:gd name="connsiteX7" fmla="*/ 0 w 11805112"/>
              <a:gd name="connsiteY7" fmla="*/ 414306 h 2485787"/>
              <a:gd name="connsiteX8" fmla="*/ 414306 w 11805112"/>
              <a:gd name="connsiteY8" fmla="*/ 0 h 2485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805112" h="2485787">
                <a:moveTo>
                  <a:pt x="414306" y="0"/>
                </a:moveTo>
                <a:lnTo>
                  <a:pt x="11390806" y="0"/>
                </a:lnTo>
                <a:cubicBezTo>
                  <a:pt x="11619621" y="0"/>
                  <a:pt x="11805112" y="185491"/>
                  <a:pt x="11805112" y="414306"/>
                </a:cubicBezTo>
                <a:lnTo>
                  <a:pt x="11805112" y="2071481"/>
                </a:lnTo>
                <a:cubicBezTo>
                  <a:pt x="11805112" y="2300296"/>
                  <a:pt x="11619621" y="2485787"/>
                  <a:pt x="11390806" y="2485787"/>
                </a:cubicBezTo>
                <a:lnTo>
                  <a:pt x="414306" y="2485787"/>
                </a:lnTo>
                <a:cubicBezTo>
                  <a:pt x="185491" y="2485787"/>
                  <a:pt x="0" y="2300296"/>
                  <a:pt x="0" y="2071481"/>
                </a:cubicBezTo>
                <a:lnTo>
                  <a:pt x="0" y="414306"/>
                </a:lnTo>
                <a:cubicBezTo>
                  <a:pt x="0" y="185491"/>
                  <a:pt x="185491" y="0"/>
                  <a:pt x="414306" y="0"/>
                </a:cubicBezTo>
                <a:close/>
              </a:path>
            </a:pathLst>
          </a:custGeom>
        </p:spPr>
        <p:txBody>
          <a:bodyPr vert="horz" lIns="91440" tIns="45720" rIns="91440" bIns="45720" rtlCol="0" anchor="ctr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000" dirty="0" err="1">
                <a:solidFill>
                  <a:srgbClr val="92D050"/>
                </a:solidFill>
                <a:latin typeface="Phosphate Solid" panose="02000506050000020004" pitchFamily="2" charset="77"/>
                <a:ea typeface="+mj-ea"/>
                <a:cs typeface="Phosphate Solid" panose="02000506050000020004" pitchFamily="2" charset="77"/>
              </a:rPr>
              <a:t>Grazie</a:t>
            </a:r>
            <a:r>
              <a:rPr lang="en-US" sz="8000" dirty="0">
                <a:solidFill>
                  <a:srgbClr val="92D050"/>
                </a:solidFill>
                <a:latin typeface="Phosphate Solid" panose="02000506050000020004" pitchFamily="2" charset="77"/>
                <a:ea typeface="+mj-ea"/>
                <a:cs typeface="Phosphate Solid" panose="02000506050000020004" pitchFamily="2" charset="77"/>
              </a:rPr>
              <a:t> dell ’ </a:t>
            </a:r>
            <a:r>
              <a:rPr lang="en-US" sz="8000" dirty="0" err="1">
                <a:solidFill>
                  <a:srgbClr val="92D050"/>
                </a:solidFill>
                <a:latin typeface="Phosphate Solid" panose="02000506050000020004" pitchFamily="2" charset="77"/>
                <a:ea typeface="+mj-ea"/>
                <a:cs typeface="Phosphate Solid" panose="02000506050000020004" pitchFamily="2" charset="77"/>
              </a:rPr>
              <a:t>Attenzione</a:t>
            </a:r>
            <a:r>
              <a:rPr lang="en-US" sz="8000" dirty="0">
                <a:solidFill>
                  <a:srgbClr val="92D050"/>
                </a:solidFill>
                <a:latin typeface="Phosphate Solid" panose="02000506050000020004" pitchFamily="2" charset="77"/>
                <a:ea typeface="+mj-ea"/>
                <a:cs typeface="Phosphate Solid" panose="02000506050000020004" pitchFamily="2" charset="77"/>
              </a:rPr>
              <a:t> 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it-IT" sz="3100" b="1" dirty="0">
                <a:solidFill>
                  <a:srgbClr val="92D050"/>
                </a:solidFill>
              </a:rPr>
              <a:t>l.monaco11@studenti.unisa.it</a:t>
            </a:r>
            <a:endParaRPr lang="en-US" sz="8000" dirty="0">
              <a:solidFill>
                <a:srgbClr val="92D050"/>
              </a:solidFill>
              <a:latin typeface="Phosphate Solid" panose="02000506050000020004" pitchFamily="2" charset="77"/>
              <a:ea typeface="+mj-ea"/>
              <a:cs typeface="Phosphate Solid" panose="02000506050000020004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5387076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      </a:t>
            </a:r>
            <a:r>
              <a:rPr lang="en-US" sz="4200" b="1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Indice</a:t>
            </a:r>
            <a:endParaRPr lang="en-US" sz="42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Google Shape;867;p67">
            <a:extLst>
              <a:ext uri="{FF2B5EF4-FFF2-40B4-BE49-F238E27FC236}">
                <a16:creationId xmlns:a16="http://schemas.microsoft.com/office/drawing/2014/main" id="{59867C52-3BE2-F019-37B0-5A31AC9A1FEF}"/>
              </a:ext>
            </a:extLst>
          </p:cNvPr>
          <p:cNvSpPr txBox="1">
            <a:spLocks/>
          </p:cNvSpPr>
          <p:nvPr/>
        </p:nvSpPr>
        <p:spPr>
          <a:xfrm>
            <a:off x="352987" y="1610398"/>
            <a:ext cx="2120400" cy="4857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spcBef>
                <a:spcPts val="0"/>
              </a:spcBef>
              <a:buFont typeface="Wingdings 3" charset="2"/>
              <a:buNone/>
            </a:pPr>
            <a:r>
              <a:rPr lang="it-IT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Che cos’è?</a:t>
            </a:r>
          </a:p>
        </p:txBody>
      </p:sp>
      <p:sp>
        <p:nvSpPr>
          <p:cNvPr id="4" name="Google Shape;868;p67">
            <a:extLst>
              <a:ext uri="{FF2B5EF4-FFF2-40B4-BE49-F238E27FC236}">
                <a16:creationId xmlns:a16="http://schemas.microsoft.com/office/drawing/2014/main" id="{68A97B96-5689-D44A-8468-434D3F48795E}"/>
              </a:ext>
            </a:extLst>
          </p:cNvPr>
          <p:cNvSpPr txBox="1">
            <a:spLocks/>
          </p:cNvSpPr>
          <p:nvPr/>
        </p:nvSpPr>
        <p:spPr>
          <a:xfrm>
            <a:off x="646111" y="2024933"/>
            <a:ext cx="21204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spcBef>
                <a:spcPts val="0"/>
              </a:spcBef>
              <a:buClr>
                <a:srgbClr val="4C2A19"/>
              </a:buClr>
              <a:buSzPts val="1100"/>
              <a:buFont typeface="Arial"/>
              <a:buNone/>
            </a:pPr>
            <a:r>
              <a:rPr lang="it-IT" dirty="0"/>
              <a:t>Breve descrizione e le tecnologie utilizzate per l’implementazione</a:t>
            </a:r>
          </a:p>
        </p:txBody>
      </p:sp>
      <p:sp>
        <p:nvSpPr>
          <p:cNvPr id="6" name="Google Shape;869;p67">
            <a:extLst>
              <a:ext uri="{FF2B5EF4-FFF2-40B4-BE49-F238E27FC236}">
                <a16:creationId xmlns:a16="http://schemas.microsoft.com/office/drawing/2014/main" id="{6803E2C8-5255-C2A3-C17E-2A179B3693B2}"/>
              </a:ext>
            </a:extLst>
          </p:cNvPr>
          <p:cNvSpPr txBox="1">
            <a:spLocks/>
          </p:cNvSpPr>
          <p:nvPr/>
        </p:nvSpPr>
        <p:spPr>
          <a:xfrm>
            <a:off x="2889327" y="3043029"/>
            <a:ext cx="2120400" cy="4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spcBef>
                <a:spcPts val="0"/>
              </a:spcBef>
              <a:buFont typeface="Wingdings 3" charset="2"/>
              <a:buNone/>
            </a:pPr>
            <a:r>
              <a:rPr lang="it-IT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Requisiti</a:t>
            </a:r>
          </a:p>
        </p:txBody>
      </p:sp>
      <p:sp>
        <p:nvSpPr>
          <p:cNvPr id="8" name="Google Shape;870;p67">
            <a:extLst>
              <a:ext uri="{FF2B5EF4-FFF2-40B4-BE49-F238E27FC236}">
                <a16:creationId xmlns:a16="http://schemas.microsoft.com/office/drawing/2014/main" id="{DA651B08-063A-1C95-BAF7-569B21536E9A}"/>
              </a:ext>
            </a:extLst>
          </p:cNvPr>
          <p:cNvSpPr txBox="1">
            <a:spLocks/>
          </p:cNvSpPr>
          <p:nvPr/>
        </p:nvSpPr>
        <p:spPr>
          <a:xfrm>
            <a:off x="3320539" y="3423419"/>
            <a:ext cx="2120400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spcBef>
                <a:spcPts val="0"/>
              </a:spcBef>
              <a:buClr>
                <a:srgbClr val="4C2A19"/>
              </a:buClr>
              <a:buSzPts val="1100"/>
              <a:buFont typeface="Arial"/>
              <a:buNone/>
            </a:pPr>
            <a:r>
              <a:rPr lang="it-IT" dirty="0"/>
              <a:t>Analisi delle esigenze e dei vincoli degli utenti</a:t>
            </a:r>
          </a:p>
        </p:txBody>
      </p:sp>
      <p:sp>
        <p:nvSpPr>
          <p:cNvPr id="9" name="Google Shape;873;p67">
            <a:extLst>
              <a:ext uri="{FF2B5EF4-FFF2-40B4-BE49-F238E27FC236}">
                <a16:creationId xmlns:a16="http://schemas.microsoft.com/office/drawing/2014/main" id="{53F60023-9964-E144-F8B3-3042B80EE947}"/>
              </a:ext>
            </a:extLst>
          </p:cNvPr>
          <p:cNvSpPr txBox="1">
            <a:spLocks/>
          </p:cNvSpPr>
          <p:nvPr/>
        </p:nvSpPr>
        <p:spPr>
          <a:xfrm>
            <a:off x="6050157" y="3076573"/>
            <a:ext cx="2120400" cy="4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spcBef>
                <a:spcPts val="0"/>
              </a:spcBef>
              <a:buFont typeface="Wingdings 3" charset="2"/>
              <a:buNone/>
            </a:pPr>
            <a:r>
              <a:rPr lang="it-IT" b="1" dirty="0" err="1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Cop.sol</a:t>
            </a:r>
            <a:endParaRPr lang="it-IT" b="1" dirty="0">
              <a:ln w="0"/>
              <a:solidFill>
                <a:schemeClr val="accent1">
                  <a:lumMod val="7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Google Shape;874;p67">
            <a:extLst>
              <a:ext uri="{FF2B5EF4-FFF2-40B4-BE49-F238E27FC236}">
                <a16:creationId xmlns:a16="http://schemas.microsoft.com/office/drawing/2014/main" id="{12064F15-CFC6-F0C8-DC9A-AB534D49B4E2}"/>
              </a:ext>
            </a:extLst>
          </p:cNvPr>
          <p:cNvSpPr txBox="1">
            <a:spLocks/>
          </p:cNvSpPr>
          <p:nvPr/>
        </p:nvSpPr>
        <p:spPr>
          <a:xfrm>
            <a:off x="6285008" y="3471879"/>
            <a:ext cx="2591864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spcBef>
                <a:spcPts val="0"/>
              </a:spcBef>
              <a:buClr>
                <a:srgbClr val="4C2A19"/>
              </a:buClr>
              <a:buSzPts val="1100"/>
              <a:buFont typeface="Arial"/>
              <a:buNone/>
            </a:pPr>
            <a:r>
              <a:rPr lang="it-IT" dirty="0"/>
              <a:t>Implementazione dello smart </a:t>
            </a:r>
            <a:r>
              <a:rPr lang="it-IT" dirty="0" err="1"/>
              <a:t>contract</a:t>
            </a:r>
            <a:endParaRPr lang="it-IT" dirty="0"/>
          </a:p>
        </p:txBody>
      </p:sp>
      <p:sp>
        <p:nvSpPr>
          <p:cNvPr id="11" name="Google Shape;875;p67">
            <a:extLst>
              <a:ext uri="{FF2B5EF4-FFF2-40B4-BE49-F238E27FC236}">
                <a16:creationId xmlns:a16="http://schemas.microsoft.com/office/drawing/2014/main" id="{0A53C725-89D8-8EC4-8BFF-1FAD856DCC8D}"/>
              </a:ext>
            </a:extLst>
          </p:cNvPr>
          <p:cNvSpPr txBox="1">
            <a:spLocks/>
          </p:cNvSpPr>
          <p:nvPr/>
        </p:nvSpPr>
        <p:spPr>
          <a:xfrm>
            <a:off x="8624329" y="1696235"/>
            <a:ext cx="2960656" cy="48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 algn="ctr">
              <a:spcBef>
                <a:spcPts val="0"/>
              </a:spcBef>
              <a:buFont typeface="Wingdings 3" charset="2"/>
              <a:buNone/>
            </a:pPr>
            <a:r>
              <a:rPr lang="it-IT" b="1" dirty="0">
                <a:ln w="0"/>
                <a:solidFill>
                  <a:schemeClr val="accent1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 Piattaforma</a:t>
            </a:r>
          </a:p>
        </p:txBody>
      </p:sp>
      <p:sp>
        <p:nvSpPr>
          <p:cNvPr id="12" name="Google Shape;876;p67">
            <a:extLst>
              <a:ext uri="{FF2B5EF4-FFF2-40B4-BE49-F238E27FC236}">
                <a16:creationId xmlns:a16="http://schemas.microsoft.com/office/drawing/2014/main" id="{CF3BDB1A-9555-92E7-E018-4BE5DCDE7274}"/>
              </a:ext>
            </a:extLst>
          </p:cNvPr>
          <p:cNvSpPr txBox="1">
            <a:spLocks/>
          </p:cNvSpPr>
          <p:nvPr/>
        </p:nvSpPr>
        <p:spPr>
          <a:xfrm>
            <a:off x="9171862" y="2188562"/>
            <a:ext cx="2385488" cy="61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0" indent="0">
              <a:spcBef>
                <a:spcPts val="0"/>
              </a:spcBef>
              <a:buClr>
                <a:srgbClr val="4C2A19"/>
              </a:buClr>
              <a:buSzPts val="1100"/>
              <a:buFont typeface="Arial"/>
              <a:buNone/>
            </a:pPr>
            <a:r>
              <a:rPr lang="it-IT" dirty="0"/>
              <a:t>Demo che mostra il funzionamento del sistema</a:t>
            </a:r>
          </a:p>
        </p:txBody>
      </p:sp>
    </p:spTree>
    <p:extLst>
      <p:ext uri="{BB962C8B-B14F-4D97-AF65-F5344CB8AC3E}">
        <p14:creationId xmlns:p14="http://schemas.microsoft.com/office/powerpoint/2010/main" val="2760672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rPr>
              <a:t>      </a:t>
            </a:r>
            <a:r>
              <a:rPr lang="en-US" sz="4800" b="1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L’idea</a:t>
            </a:r>
            <a:endParaRPr lang="en-US" sz="48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A0908D0-C95C-F1D5-1C70-2C53E79806A8}"/>
              </a:ext>
            </a:extLst>
          </p:cNvPr>
          <p:cNvSpPr txBox="1"/>
          <p:nvPr/>
        </p:nvSpPr>
        <p:spPr>
          <a:xfrm>
            <a:off x="2003461" y="1479478"/>
            <a:ext cx="7759557" cy="48320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800" dirty="0"/>
              <a:t>Il Progetto </a:t>
            </a:r>
            <a:r>
              <a:rPr lang="it-IT" sz="2800" dirty="0" err="1"/>
              <a:t>SneakerShop</a:t>
            </a:r>
            <a:r>
              <a:rPr lang="it-IT" sz="2800" dirty="0"/>
              <a:t> nasce dalla cultura del </a:t>
            </a:r>
            <a:r>
              <a:rPr lang="it-IT" sz="2800" dirty="0" err="1"/>
              <a:t>reselling</a:t>
            </a:r>
            <a:r>
              <a:rPr lang="it-IT" sz="2800" dirty="0"/>
              <a:t>, fenomeno che negli ultimi anni si è diffuso a dismisura tanto da portare numerosi gruppi di appassionati ad aspettare le nuove release nei pressi dei principali negozi di sneaker per di acquistare i nuovi modelli di tendenza.</a:t>
            </a:r>
          </a:p>
          <a:p>
            <a:pPr algn="ctr"/>
            <a:r>
              <a:rPr lang="it-IT" sz="2800" dirty="0" err="1"/>
              <a:t>SnekearShop</a:t>
            </a:r>
            <a:r>
              <a:rPr lang="it-IT" sz="2800" dirty="0"/>
              <a:t> nasce come alternativa a questo, </a:t>
            </a:r>
            <a:r>
              <a:rPr lang="it-IT" sz="2800" dirty="0" err="1"/>
              <a:t>perchè</a:t>
            </a:r>
            <a:r>
              <a:rPr lang="it-IT" sz="2800" dirty="0"/>
              <a:t> andare ad accamparsi quando puoi acquistare tutto comodamente dal tuo pc?</a:t>
            </a:r>
          </a:p>
        </p:txBody>
      </p:sp>
    </p:spTree>
    <p:extLst>
      <p:ext uri="{BB962C8B-B14F-4D97-AF65-F5344CB8AC3E}">
        <p14:creationId xmlns:p14="http://schemas.microsoft.com/office/powerpoint/2010/main" val="1794956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-1"/>
            <a:ext cx="12192000" cy="6858000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rgbClr val="FF0000"/>
                </a:solidFill>
                <a:latin typeface="+mj-lt"/>
                <a:ea typeface="+mj-ea"/>
                <a:cs typeface="+mj-cs"/>
              </a:rPr>
              <a:t>      </a:t>
            </a:r>
            <a:r>
              <a:rPr lang="en-US" sz="4800" b="1" dirty="0" err="1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SneakerShop</a:t>
            </a:r>
            <a:endParaRPr lang="en-US" sz="4800" b="1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BA0908D0-C95C-F1D5-1C70-2C53E79806A8}"/>
              </a:ext>
            </a:extLst>
          </p:cNvPr>
          <p:cNvSpPr txBox="1"/>
          <p:nvPr/>
        </p:nvSpPr>
        <p:spPr>
          <a:xfrm>
            <a:off x="1919555" y="1674687"/>
            <a:ext cx="835289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400" dirty="0"/>
              <a:t>Per l’implementazione sono state usate diverse tecnologie, tra cui: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t-IT" sz="2400" dirty="0" err="1">
                <a:highlight>
                  <a:srgbClr val="FF0000"/>
                </a:highlight>
              </a:rPr>
              <a:t>Ganache</a:t>
            </a:r>
            <a:r>
              <a:rPr lang="it-IT" sz="2400" dirty="0"/>
              <a:t> per simulare la blockchain 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t-IT" sz="2400" dirty="0">
                <a:highlight>
                  <a:srgbClr val="FF0000"/>
                </a:highlight>
              </a:rPr>
              <a:t> </a:t>
            </a:r>
            <a:r>
              <a:rPr lang="it-IT" sz="2400" dirty="0" err="1">
                <a:highlight>
                  <a:srgbClr val="FF0000"/>
                </a:highlight>
              </a:rPr>
              <a:t>Truffle</a:t>
            </a:r>
            <a:r>
              <a:rPr lang="it-IT" sz="2400" dirty="0">
                <a:highlight>
                  <a:srgbClr val="FF0000"/>
                </a:highlight>
              </a:rPr>
              <a:t> </a:t>
            </a:r>
            <a:r>
              <a:rPr lang="it-IT" sz="2400" dirty="0"/>
              <a:t>è </a:t>
            </a:r>
            <a:r>
              <a:rPr lang="it-IT" sz="2400" dirty="0" err="1"/>
              <a:t>l’environment</a:t>
            </a:r>
            <a:r>
              <a:rPr lang="it-IT" sz="2400" dirty="0"/>
              <a:t> che ci permetterà di fare il deployment dello smart </a:t>
            </a:r>
            <a:r>
              <a:rPr lang="it-IT" sz="2400" dirty="0" err="1"/>
              <a:t>contract</a:t>
            </a:r>
            <a:r>
              <a:rPr lang="it-IT" sz="2400" dirty="0"/>
              <a:t> e interagire con esso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t-IT" sz="2400" dirty="0">
                <a:highlight>
                  <a:srgbClr val="FF0000"/>
                </a:highlight>
              </a:rPr>
              <a:t> </a:t>
            </a:r>
            <a:r>
              <a:rPr lang="it-IT" sz="2400" dirty="0" err="1">
                <a:highlight>
                  <a:srgbClr val="FF0000"/>
                </a:highlight>
              </a:rPr>
              <a:t>Metamask</a:t>
            </a:r>
            <a:r>
              <a:rPr lang="it-IT" sz="2400" dirty="0">
                <a:highlight>
                  <a:srgbClr val="FF0000"/>
                </a:highlight>
              </a:rPr>
              <a:t>  </a:t>
            </a:r>
            <a:r>
              <a:rPr lang="it-IT" sz="2400" dirty="0"/>
              <a:t>per simulare il </a:t>
            </a:r>
            <a:r>
              <a:rPr lang="it-IT" sz="2400" dirty="0" err="1"/>
              <a:t>wallet</a:t>
            </a:r>
            <a:r>
              <a:rPr lang="it-IT" sz="2400" dirty="0"/>
              <a:t> 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t-IT" sz="2400" dirty="0" err="1">
                <a:highlight>
                  <a:srgbClr val="FF0000"/>
                </a:highlight>
              </a:rPr>
              <a:t>Solidity</a:t>
            </a:r>
            <a:r>
              <a:rPr lang="it-IT" sz="2400" dirty="0"/>
              <a:t> è il linguaggio per sviluppare Smart </a:t>
            </a:r>
            <a:r>
              <a:rPr lang="it-IT" sz="2400" dirty="0" err="1"/>
              <a:t>Contract</a:t>
            </a:r>
            <a:r>
              <a:rPr lang="it-IT" sz="2400" dirty="0"/>
              <a:t> in </a:t>
            </a:r>
            <a:r>
              <a:rPr lang="it-IT" sz="2400" dirty="0" err="1"/>
              <a:t>Ethereum</a:t>
            </a:r>
            <a:r>
              <a:rPr lang="it-IT" sz="2400" dirty="0"/>
              <a:t> 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t-IT" sz="2400" dirty="0">
                <a:highlight>
                  <a:srgbClr val="FF0000"/>
                </a:highlight>
              </a:rPr>
              <a:t>Web3.js </a:t>
            </a:r>
            <a:r>
              <a:rPr lang="it-IT" sz="2400" dirty="0"/>
              <a:t>API che interagisce con </a:t>
            </a:r>
            <a:r>
              <a:rPr lang="it-IT" sz="2400" dirty="0" err="1"/>
              <a:t>Etherium</a:t>
            </a:r>
            <a:r>
              <a:rPr lang="it-IT" sz="2400" dirty="0"/>
              <a:t> attraverso JS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it-IT" sz="2400" dirty="0">
                <a:highlight>
                  <a:srgbClr val="FF0000"/>
                </a:highlight>
              </a:rPr>
              <a:t>Bootstrap Java Script</a:t>
            </a:r>
          </a:p>
        </p:txBody>
      </p:sp>
      <p:pic>
        <p:nvPicPr>
          <p:cNvPr id="2" name="Picture 4">
            <a:extLst>
              <a:ext uri="{FF2B5EF4-FFF2-40B4-BE49-F238E27FC236}">
                <a16:creationId xmlns:a16="http://schemas.microsoft.com/office/drawing/2014/main" id="{9F00B5BC-4FAF-F3B0-8B64-0C31BE20FA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741" y="5317985"/>
            <a:ext cx="3019121" cy="1699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B981AB9B-BCBB-3957-2184-50119C76FC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80050" y="1514735"/>
            <a:ext cx="1534033" cy="152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655EB421-AE92-B487-2BE6-692CE448D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8025" y="5086035"/>
            <a:ext cx="2955835" cy="1733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751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1112851" y="305301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  </a:t>
            </a: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Attore</a:t>
            </a: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 del Sistema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Google Shape;867;p67">
            <a:extLst>
              <a:ext uri="{FF2B5EF4-FFF2-40B4-BE49-F238E27FC236}">
                <a16:creationId xmlns:a16="http://schemas.microsoft.com/office/drawing/2014/main" id="{937B3E12-7B3E-7271-B107-FA8CC3D226AE}"/>
              </a:ext>
            </a:extLst>
          </p:cNvPr>
          <p:cNvSpPr txBox="1">
            <a:spLocks/>
          </p:cNvSpPr>
          <p:nvPr/>
        </p:nvSpPr>
        <p:spPr>
          <a:xfrm>
            <a:off x="3254951" y="1533696"/>
            <a:ext cx="4901768" cy="714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eeZee"/>
              <a:buNone/>
              <a:defRPr sz="2500" b="1" i="0" u="none" strike="noStrike" cap="none">
                <a:solidFill>
                  <a:schemeClr val="dk1"/>
                </a:solidFill>
                <a:latin typeface="Gilda Display"/>
                <a:ea typeface="Gilda Display"/>
                <a:cs typeface="Gilda Display"/>
                <a:sym typeface="Gilda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pPr marL="0" indent="0"/>
            <a:r>
              <a:rPr lang="it-IT" sz="3600" u="sng" dirty="0">
                <a:solidFill>
                  <a:srgbClr val="92D050"/>
                </a:solidFill>
              </a:rPr>
              <a:t>Utente</a:t>
            </a:r>
          </a:p>
        </p:txBody>
      </p:sp>
      <p:sp>
        <p:nvSpPr>
          <p:cNvPr id="6" name="Google Shape;868;p67">
            <a:extLst>
              <a:ext uri="{FF2B5EF4-FFF2-40B4-BE49-F238E27FC236}">
                <a16:creationId xmlns:a16="http://schemas.microsoft.com/office/drawing/2014/main" id="{2DD57A3C-10ED-C880-E024-BAFF9343DEDA}"/>
              </a:ext>
            </a:extLst>
          </p:cNvPr>
          <p:cNvSpPr txBox="1">
            <a:spLocks/>
          </p:cNvSpPr>
          <p:nvPr/>
        </p:nvSpPr>
        <p:spPr>
          <a:xfrm>
            <a:off x="3793478" y="3696777"/>
            <a:ext cx="4304508" cy="7796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BeeZee"/>
              <a:buNone/>
              <a:defRPr sz="1400" b="0" i="0" u="none" strike="noStrike" cap="none">
                <a:solidFill>
                  <a:schemeClr val="dk1"/>
                </a:solidFill>
                <a:latin typeface="ABeeZee"/>
                <a:ea typeface="ABeeZee"/>
                <a:cs typeface="ABeeZee"/>
                <a:sym typeface="ABeeZee"/>
              </a:defRPr>
            </a:lvl9pPr>
          </a:lstStyle>
          <a:p>
            <a:pPr marL="0" indent="0">
              <a:buClr>
                <a:srgbClr val="4C2A19"/>
              </a:buClr>
              <a:buSzPts val="1100"/>
              <a:buFont typeface="Arial"/>
              <a:buNone/>
            </a:pPr>
            <a:r>
              <a:rPr lang="it-IT" sz="2400">
                <a:solidFill>
                  <a:schemeClr val="tx1"/>
                </a:solidFill>
              </a:rPr>
              <a:t>Può comprare </a:t>
            </a:r>
            <a:r>
              <a:rPr lang="it-IT" sz="2400" dirty="0">
                <a:solidFill>
                  <a:schemeClr val="tx1"/>
                </a:solidFill>
              </a:rPr>
              <a:t>diversi modelli di scarpe in base al suo indirizzo che corrisponde ad un account sulla Blockchain.</a:t>
            </a:r>
          </a:p>
        </p:txBody>
      </p:sp>
      <p:pic>
        <p:nvPicPr>
          <p:cNvPr id="8" name="Picture 2" descr="Utenti, utente Icona">
            <a:extLst>
              <a:ext uri="{FF2B5EF4-FFF2-40B4-BE49-F238E27FC236}">
                <a16:creationId xmlns:a16="http://schemas.microsoft.com/office/drawing/2014/main" id="{3C566552-8914-0477-B750-A31B1E841F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8472" y="2615236"/>
            <a:ext cx="714726" cy="71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7348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Requisiti</a:t>
            </a: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Funzionali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10" name="Tabella 9">
            <a:extLst>
              <a:ext uri="{FF2B5EF4-FFF2-40B4-BE49-F238E27FC236}">
                <a16:creationId xmlns:a16="http://schemas.microsoft.com/office/drawing/2014/main" id="{D0068FC9-F505-8C41-7650-6517794E32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2652063"/>
              </p:ext>
            </p:extLst>
          </p:nvPr>
        </p:nvGraphicFramePr>
        <p:xfrm>
          <a:off x="770562" y="2305966"/>
          <a:ext cx="10203574" cy="3313996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63168">
                  <a:extLst>
                    <a:ext uri="{9D8B030D-6E8A-4147-A177-3AD203B41FA5}">
                      <a16:colId xmlns:a16="http://schemas.microsoft.com/office/drawing/2014/main" val="1840355088"/>
                    </a:ext>
                  </a:extLst>
                </a:gridCol>
                <a:gridCol w="4370203">
                  <a:extLst>
                    <a:ext uri="{9D8B030D-6E8A-4147-A177-3AD203B41FA5}">
                      <a16:colId xmlns:a16="http://schemas.microsoft.com/office/drawing/2014/main" val="1949659648"/>
                    </a:ext>
                  </a:extLst>
                </a:gridCol>
                <a:gridCol w="4370203">
                  <a:extLst>
                    <a:ext uri="{9D8B030D-6E8A-4147-A177-3AD203B41FA5}">
                      <a16:colId xmlns:a16="http://schemas.microsoft.com/office/drawing/2014/main" val="374807185"/>
                    </a:ext>
                  </a:extLst>
                </a:gridCol>
              </a:tblGrid>
              <a:tr h="904838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REQUISITO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PRIORITA’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45322896"/>
                  </a:ext>
                </a:extLst>
              </a:tr>
              <a:tr h="1248417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RF_1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Come Utente, è possibile compare delle scarpe.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5766694"/>
                  </a:ext>
                </a:extLst>
              </a:tr>
              <a:tr h="116074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RF_2</a:t>
                      </a:r>
                    </a:p>
                    <a:p>
                      <a:pPr algn="ctr"/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Come Utente, è possibile visualizzare la lista delle scarpe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ALTA</a:t>
                      </a:r>
                    </a:p>
                    <a:p>
                      <a:pPr algn="ctr"/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99510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66953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Requisiti</a:t>
            </a: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 Non </a:t>
            </a: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Funzionali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Funzionalità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232F6CB5-49AB-3D51-DDD4-914A05BFE6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9175878"/>
              </p:ext>
            </p:extLst>
          </p:nvPr>
        </p:nvGraphicFramePr>
        <p:xfrm>
          <a:off x="1695236" y="2825394"/>
          <a:ext cx="9229745" cy="1881059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323523">
                  <a:extLst>
                    <a:ext uri="{9D8B030D-6E8A-4147-A177-3AD203B41FA5}">
                      <a16:colId xmlns:a16="http://schemas.microsoft.com/office/drawing/2014/main" val="1664998549"/>
                    </a:ext>
                  </a:extLst>
                </a:gridCol>
                <a:gridCol w="3953111">
                  <a:extLst>
                    <a:ext uri="{9D8B030D-6E8A-4147-A177-3AD203B41FA5}">
                      <a16:colId xmlns:a16="http://schemas.microsoft.com/office/drawing/2014/main" val="1550082903"/>
                    </a:ext>
                  </a:extLst>
                </a:gridCol>
                <a:gridCol w="3953111">
                  <a:extLst>
                    <a:ext uri="{9D8B030D-6E8A-4147-A177-3AD203B41FA5}">
                      <a16:colId xmlns:a16="http://schemas.microsoft.com/office/drawing/2014/main" val="1782568878"/>
                    </a:ext>
                  </a:extLst>
                </a:gridCol>
              </a:tblGrid>
              <a:tr h="44260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REQUISITO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PRIORITA’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9341135"/>
                  </a:ext>
                </a:extLst>
              </a:tr>
              <a:tr h="1438457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RNF_F_1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 requisiti funzionali con priorità alta devono essere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implementati entro la prima release del sistema.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6121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028510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2000"/>
                <a:hueMod val="96000"/>
                <a:satMod val="128000"/>
                <a:lumMod val="114000"/>
              </a:schemeClr>
            </a:gs>
            <a:gs pos="100000">
              <a:schemeClr val="bg1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703522D2-7107-C7D0-D21D-EB6518EA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grayscl/>
          </a:blip>
          <a:srcRect l="451" r="15105" b="1"/>
          <a:stretch/>
        </p:blipFill>
        <p:spPr>
          <a:xfrm>
            <a:off x="20" y="0"/>
            <a:ext cx="12191980" cy="6857989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A3CC6D2A-CF25-224D-2E6F-FBF8F564CC92}"/>
              </a:ext>
            </a:extLst>
          </p:cNvPr>
          <p:cNvSpPr txBox="1"/>
          <p:nvPr/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Requisiti</a:t>
            </a:r>
            <a:r>
              <a:rPr lang="en-US" sz="4800" b="1" dirty="0">
                <a:solidFill>
                  <a:srgbClr val="92D050"/>
                </a:solidFill>
                <a:latin typeface="+mj-lt"/>
                <a:ea typeface="+mj-ea"/>
                <a:cs typeface="+mj-cs"/>
              </a:rPr>
              <a:t> Non </a:t>
            </a: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Funzionali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4800" b="1" dirty="0" err="1">
                <a:solidFill>
                  <a:srgbClr val="92D050"/>
                </a:solidFill>
                <a:latin typeface="+mj-lt"/>
                <a:ea typeface="+mj-ea"/>
                <a:cs typeface="+mj-cs"/>
              </a:rPr>
              <a:t>Usabilità</a:t>
            </a:r>
            <a:endParaRPr lang="en-US" sz="4800" b="1" dirty="0">
              <a:solidFill>
                <a:srgbClr val="92D050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D187C4E-14B9-4504-B200-5127823FA7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aphicFrame>
        <p:nvGraphicFramePr>
          <p:cNvPr id="4" name="Tabella 3">
            <a:extLst>
              <a:ext uri="{FF2B5EF4-FFF2-40B4-BE49-F238E27FC236}">
                <a16:creationId xmlns:a16="http://schemas.microsoft.com/office/drawing/2014/main" id="{C896F850-0DC3-5F8E-FA09-E61422AE95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5538047"/>
              </p:ext>
            </p:extLst>
          </p:nvPr>
        </p:nvGraphicFramePr>
        <p:xfrm>
          <a:off x="1103312" y="2052638"/>
          <a:ext cx="9088650" cy="3291840"/>
        </p:xfrm>
        <a:graphic>
          <a:graphicData uri="http://schemas.openxmlformats.org/drawingml/2006/table">
            <a:tbl>
              <a:tblPr firstRow="1" bandRow="1">
                <a:tableStyleId>{D113A9D2-9D6B-4929-AA2D-F23B5EE8CBE7}</a:tableStyleId>
              </a:tblPr>
              <a:tblGrid>
                <a:gridCol w="1303290">
                  <a:extLst>
                    <a:ext uri="{9D8B030D-6E8A-4147-A177-3AD203B41FA5}">
                      <a16:colId xmlns:a16="http://schemas.microsoft.com/office/drawing/2014/main" val="3599045684"/>
                    </a:ext>
                  </a:extLst>
                </a:gridCol>
                <a:gridCol w="3892680">
                  <a:extLst>
                    <a:ext uri="{9D8B030D-6E8A-4147-A177-3AD203B41FA5}">
                      <a16:colId xmlns:a16="http://schemas.microsoft.com/office/drawing/2014/main" val="2126464126"/>
                    </a:ext>
                  </a:extLst>
                </a:gridCol>
                <a:gridCol w="3892680">
                  <a:extLst>
                    <a:ext uri="{9D8B030D-6E8A-4147-A177-3AD203B41FA5}">
                      <a16:colId xmlns:a16="http://schemas.microsoft.com/office/drawing/2014/main" val="3124229013"/>
                    </a:ext>
                  </a:extLst>
                </a:gridCol>
              </a:tblGrid>
              <a:tr h="30096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ID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REQUISITO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PRIORITA’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173702"/>
                  </a:ext>
                </a:extLst>
              </a:tr>
              <a:tr h="932982"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RNF_U_1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Qualsiasi Utente deve poter comprare una scarpa nella piattaforma in meno di 5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passaggi.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0844796"/>
                  </a:ext>
                </a:extLst>
              </a:tr>
              <a:tr h="9329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RNF_U_2</a:t>
                      </a:r>
                    </a:p>
                    <a:p>
                      <a:pPr algn="ctr"/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98 utenti su 100 devono poter utilizzare la piattaforma 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senza l'aiuto di un admin o di documentazione che lo </a:t>
                      </a:r>
                    </a:p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guidi, le interfacce devono essere coerenti.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ALTA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01434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772216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e">
  <a:themeElements>
    <a:clrScheme name="Ion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e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e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528</TotalTime>
  <Words>562</Words>
  <Application>Microsoft Macintosh PowerPoint</Application>
  <PresentationFormat>Widescreen</PresentationFormat>
  <Paragraphs>139</Paragraphs>
  <Slides>20</Slides>
  <Notes>20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7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8" baseType="lpstr">
      <vt:lpstr>ABeeZee</vt:lpstr>
      <vt:lpstr>Arial</vt:lpstr>
      <vt:lpstr>Calibri</vt:lpstr>
      <vt:lpstr>Century Gothic</vt:lpstr>
      <vt:lpstr>Gilda Display</vt:lpstr>
      <vt:lpstr>Phosphate Solid</vt:lpstr>
      <vt:lpstr>Wingdings 3</vt:lpstr>
      <vt:lpstr>Ione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LEONARDO MONACO</dc:creator>
  <cp:lastModifiedBy>LEONARDO MONACO</cp:lastModifiedBy>
  <cp:revision>14</cp:revision>
  <dcterms:created xsi:type="dcterms:W3CDTF">2023-03-07T16:04:19Z</dcterms:created>
  <dcterms:modified xsi:type="dcterms:W3CDTF">2023-03-08T17:08:47Z</dcterms:modified>
</cp:coreProperties>
</file>

<file path=docProps/thumbnail.jpeg>
</file>